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5"/>
  </p:notesMasterIdLst>
  <p:handoutMasterIdLst>
    <p:handoutMasterId r:id="rId26"/>
  </p:handoutMasterIdLst>
  <p:sldIdLst>
    <p:sldId id="713" r:id="rId2"/>
    <p:sldId id="766" r:id="rId3"/>
    <p:sldId id="791" r:id="rId4"/>
    <p:sldId id="767" r:id="rId5"/>
    <p:sldId id="770" r:id="rId6"/>
    <p:sldId id="772" r:id="rId7"/>
    <p:sldId id="773" r:id="rId8"/>
    <p:sldId id="774" r:id="rId9"/>
    <p:sldId id="775" r:id="rId10"/>
    <p:sldId id="776" r:id="rId11"/>
    <p:sldId id="777" r:id="rId12"/>
    <p:sldId id="778" r:id="rId13"/>
    <p:sldId id="781" r:id="rId14"/>
    <p:sldId id="783" r:id="rId15"/>
    <p:sldId id="784" r:id="rId16"/>
    <p:sldId id="785" r:id="rId17"/>
    <p:sldId id="786" r:id="rId18"/>
    <p:sldId id="787" r:id="rId19"/>
    <p:sldId id="788" r:id="rId20"/>
    <p:sldId id="789" r:id="rId21"/>
    <p:sldId id="790" r:id="rId22"/>
    <p:sldId id="728" r:id="rId23"/>
    <p:sldId id="792" r:id="rId24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FFFFFF"/>
    <a:srgbClr val="D2452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60036" autoAdjust="0"/>
  </p:normalViewPr>
  <p:slideViewPr>
    <p:cSldViewPr snapToGrid="0">
      <p:cViewPr varScale="1">
        <p:scale>
          <a:sx n="70" d="100"/>
          <a:sy n="70" d="100"/>
        </p:scale>
        <p:origin x="27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6CCAEF4A-CE72-40F4-AE05-F1B616010D4D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73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fld id="{0F38864C-794F-4A0C-B93E-B0721FB3414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97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1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6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8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7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6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1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44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9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53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84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1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37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7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0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3A28-2DAE-452E-8B2B-9E16F5AE150E}" type="datetimeFigureOut">
              <a:rPr lang="it-IT" smtClean="0"/>
              <a:pPr/>
              <a:t>22/11/2020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0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0" y="-85359"/>
                <a:ext cx="9144000" cy="7324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Parabola : da </a:t>
                </a:r>
                <a:r>
                  <a:rPr lang="en-US" sz="36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sz="36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esempio#</a:t>
                </a:r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</a:rPr>
                  <a:t>2</a:t>
                </a:r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:endParaRPr lang="en-US" sz="28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8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8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8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8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8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8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8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it-IT" sz="8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8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                                                          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                                                                     www.matematicapovolta.it</a:t>
                </a:r>
              </a:p>
              <a:p>
                <a:r>
                  <a:rPr lang="en-US" sz="6000" b="1" dirty="0" smtClean="0"/>
                  <a:t>  </a:t>
                </a:r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85359"/>
                <a:ext cx="9144000" cy="7324890"/>
              </a:xfrm>
              <a:prstGeom prst="rect">
                <a:avLst/>
              </a:prstGeom>
              <a:blipFill rotWithShape="0">
                <a:blip r:embed="rId3"/>
                <a:stretch>
                  <a:fillRect t="-13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9" name="Picture 5" descr="Risultati immagini per tasto p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4505" y="1837549"/>
            <a:ext cx="667625" cy="511244"/>
          </a:xfrm>
          <a:prstGeom prst="rect">
            <a:avLst/>
          </a:prstGeom>
          <a:noFill/>
        </p:spPr>
      </p:pic>
      <p:pic>
        <p:nvPicPr>
          <p:cNvPr id="21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7665" y="5900442"/>
            <a:ext cx="513681" cy="524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9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6855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𝑷𝒆𝒓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𝒅𝒆𝒕𝒆𝒓𝒎𝒊𝒏𝒂𝒓𝒆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𝒐𝒓𝒅𝒊𝒏𝒂𝒕𝒂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𝒅𝒆𝒍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𝒑𝒖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ò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𝒄𝒂𝒍𝒄𝒐𝒍𝒂𝒓𝒆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(+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endParaRPr lang="en-US" sz="16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·(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68558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2" name="Freccia a destra 1"/>
          <p:cNvSpPr/>
          <p:nvPr/>
        </p:nvSpPr>
        <p:spPr>
          <a:xfrm>
            <a:off x="3603009" y="4899545"/>
            <a:ext cx="709684" cy="27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0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6836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𝑷𝒆𝒓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𝒅𝒆𝒕𝒆𝒓𝒎𝒊𝒏𝒂𝒓𝒆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𝒐𝒓𝒅𝒊𝒏𝒂𝒕𝒂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𝒅𝒆𝒍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𝒑𝒖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ò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𝒄𝒂𝒍𝒄𝒐𝒍𝒂𝒓𝒆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(+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endParaRPr lang="en-US" sz="16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·(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 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68361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2" name="Freccia a destra 1"/>
          <p:cNvSpPr/>
          <p:nvPr/>
        </p:nvSpPr>
        <p:spPr>
          <a:xfrm>
            <a:off x="3603009" y="4899545"/>
            <a:ext cx="709684" cy="27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7399361" y="5352196"/>
            <a:ext cx="709684" cy="27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6875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𝑷𝒆𝒓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𝒅𝒆𝒕𝒆𝒓𝒎𝒊𝒏𝒂𝒓𝒆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𝒐𝒓𝒅𝒊𝒏𝒂𝒕𝒂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𝒅𝒆𝒍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𝒑𝒖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ò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𝒄𝒂𝒍𝒄𝒐𝒍𝒂𝒓𝒆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(+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endParaRPr lang="en-US" sz="16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·(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 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6875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2" name="Freccia a destra 1"/>
          <p:cNvSpPr/>
          <p:nvPr/>
        </p:nvSpPr>
        <p:spPr>
          <a:xfrm>
            <a:off x="3603009" y="4899545"/>
            <a:ext cx="709684" cy="27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7399361" y="5352196"/>
            <a:ext cx="709684" cy="27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3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2" y="-85358"/>
                <a:ext cx="9239535" cy="6222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</m:t>
                          </m:r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-85358"/>
                <a:ext cx="9239535" cy="62229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06" y="2503147"/>
            <a:ext cx="6796585" cy="3994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3868213" y="4879076"/>
                <a:ext cx="7515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213" y="4879076"/>
                <a:ext cx="751552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3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2" y="-85358"/>
                <a:ext cx="9239535" cy="6552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𝑽𝒆𝒓𝒕𝒊𝒄𝒆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-85358"/>
                <a:ext cx="9239535" cy="65528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65954" y="2804070"/>
            <a:ext cx="46891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Punto 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intersezione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Parabola 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y</a:t>
            </a: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767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2" y="-85358"/>
                <a:ext cx="9239535" cy="6552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𝑽𝒆𝒓𝒕𝒊𝒄𝒆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-85358"/>
                <a:ext cx="9239535" cy="65528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65954" y="2804070"/>
            <a:ext cx="46891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Punto 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intersezione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Parabola 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y</a:t>
            </a: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it-IT" sz="24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24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   (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𝑟𝑒𝑡𝑡𝑎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𝑎𝑠𝑠𝑒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it-IT" sz="24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4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blipFill rotWithShape="0">
                <a:blip r:embed="rId4"/>
                <a:stretch>
                  <a:fillRect r="-274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4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2" y="-85358"/>
                <a:ext cx="9239535" cy="748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𝑽𝒆𝒓𝒕𝒊𝒄𝒆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3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3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it-IT" sz="3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sz="3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-85358"/>
                <a:ext cx="9239535" cy="74808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65954" y="2804070"/>
            <a:ext cx="46891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Punto 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intersezione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Parabola 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y</a:t>
            </a: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it-IT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   (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𝑟𝑒𝑡𝑡𝑎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𝑎𝑠𝑠𝑒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it-IT" dirty="0" smtClean="0"/>
                  <a:t>   </a:t>
                </a:r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blipFill rotWithShape="0">
                <a:blip r:embed="rId4"/>
                <a:stretch>
                  <a:fillRect r="-274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0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2" y="-85358"/>
                <a:ext cx="9239535" cy="748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</a:t>
                </a:r>
              </a:p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𝑽𝒆𝒓𝒕𝒊𝒄𝒆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3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3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it-IT" sz="3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sz="3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-85358"/>
                <a:ext cx="9239535" cy="74808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65954" y="2804070"/>
            <a:ext cx="46891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Punto 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intersezione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Parabola 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y</a:t>
            </a: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it-IT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   (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𝑟𝑒𝑡𝑡𝑎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𝑎𝑠𝑠𝑒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it-IT" dirty="0" smtClean="0"/>
                  <a:t>   </a:t>
                </a:r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blipFill rotWithShape="0">
                <a:blip r:embed="rId4"/>
                <a:stretch>
                  <a:fillRect r="-274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1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20723" y="108108"/>
                <a:ext cx="4572000" cy="14283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a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esempio#1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3" y="108108"/>
                <a:ext cx="4572000" cy="1428340"/>
              </a:xfrm>
              <a:prstGeom prst="rect">
                <a:avLst/>
              </a:prstGeom>
              <a:blipFill rotWithShape="0">
                <a:blip r:embed="rId3"/>
                <a:stretch>
                  <a:fillRect l="-1200" t="-2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047421" y="323713"/>
                <a:ext cx="2123082" cy="1846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d>
                        <m:dPr>
                          <m:ctrlP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it-IT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it-IT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err="1" smtClean="0">
                    <a:solidFill>
                      <a:srgbClr val="FF0000"/>
                    </a:solidFill>
                  </a:rPr>
                  <a:t>Passa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 per</a:t>
                </a:r>
              </a:p>
              <a:p>
                <a:endParaRPr lang="en-US" sz="14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421" y="323713"/>
                <a:ext cx="2123082" cy="1846659"/>
              </a:xfrm>
              <a:prstGeom prst="rect">
                <a:avLst/>
              </a:prstGeom>
              <a:blipFill rotWithShape="0">
                <a:blip r:embed="rId4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" y="1364776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Passa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pure per B(4;3) 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che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è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simmetrico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ad 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rispetto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ad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simmetria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09" y="2444528"/>
            <a:ext cx="7267432" cy="427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3745357" y="3306154"/>
                <a:ext cx="7563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357" y="3306154"/>
                <a:ext cx="75636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4694040" y="4700348"/>
                <a:ext cx="7515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40" y="4700348"/>
                <a:ext cx="75155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5069816" y="3270148"/>
                <a:ext cx="7820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816" y="3270148"/>
                <a:ext cx="78200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20723" y="108108"/>
                <a:ext cx="4572000" cy="14283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a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esempio#1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3" y="108108"/>
                <a:ext cx="4572000" cy="1428340"/>
              </a:xfrm>
              <a:prstGeom prst="rect">
                <a:avLst/>
              </a:prstGeom>
              <a:blipFill rotWithShape="0">
                <a:blip r:embed="rId3"/>
                <a:stretch>
                  <a:fillRect l="-1200" t="-2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047421" y="323713"/>
                <a:ext cx="2123082" cy="1846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d>
                        <m:dPr>
                          <m:ctrlP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it-IT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it-IT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err="1" smtClean="0">
                    <a:solidFill>
                      <a:srgbClr val="FF0000"/>
                    </a:solidFill>
                  </a:rPr>
                  <a:t>Passa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 per</a:t>
                </a:r>
              </a:p>
              <a:p>
                <a:endParaRPr lang="en-US" sz="14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421" y="323713"/>
                <a:ext cx="2123082" cy="1846659"/>
              </a:xfrm>
              <a:prstGeom prst="rect">
                <a:avLst/>
              </a:prstGeom>
              <a:blipFill rotWithShape="0">
                <a:blip r:embed="rId4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87529" y="1325844"/>
            <a:ext cx="54862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 parabola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interseca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x in due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punti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09" y="2444528"/>
            <a:ext cx="7267432" cy="427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3791408" y="3280365"/>
                <a:ext cx="7563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08" y="3280365"/>
                <a:ext cx="75636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5069816" y="3270148"/>
                <a:ext cx="7820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816" y="3270148"/>
                <a:ext cx="78200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4694040" y="4763003"/>
                <a:ext cx="7515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40" y="4763003"/>
                <a:ext cx="751552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2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0" y="-85359"/>
                <a:ext cx="9144000" cy="7414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it-IT" sz="2800" dirty="0" smtClean="0">
                    <a:solidFill>
                      <a:srgbClr val="FF0000"/>
                    </a:solidFill>
                  </a:rPr>
                  <a:t>y= </a:t>
                </a:r>
                <a:r>
                  <a:rPr lang="it-IT" sz="2800" dirty="0">
                    <a:solidFill>
                      <a:srgbClr val="FF0000"/>
                    </a:solidFill>
                  </a:rPr>
                  <a:t>ax</a:t>
                </a:r>
                <a:r>
                  <a:rPr lang="it-IT" sz="28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it-IT" sz="2800" dirty="0">
                    <a:solidFill>
                      <a:srgbClr val="FF0000"/>
                    </a:solidFill>
                  </a:rPr>
                  <a:t> + </a:t>
                </a:r>
                <a:r>
                  <a:rPr lang="it-IT" sz="2800" dirty="0" err="1">
                    <a:solidFill>
                      <a:srgbClr val="FF0000"/>
                    </a:solidFill>
                  </a:rPr>
                  <a:t>bx</a:t>
                </a:r>
                <a:r>
                  <a:rPr lang="it-IT" sz="2800" dirty="0">
                    <a:solidFill>
                      <a:srgbClr val="FF0000"/>
                    </a:solidFill>
                  </a:rPr>
                  <a:t> + </a:t>
                </a:r>
                <a:r>
                  <a:rPr lang="it-IT" sz="2800" dirty="0" smtClean="0">
                    <a:solidFill>
                      <a:srgbClr val="FF0000"/>
                    </a:solidFill>
                  </a:rPr>
                  <a:t>c</a:t>
                </a:r>
                <a:r>
                  <a:rPr lang="it-IT" sz="2800" dirty="0" smtClean="0"/>
                  <a:t> </a:t>
                </a:r>
              </a:p>
              <a:p>
                <a:r>
                  <a:rPr lang="it-IT" sz="2800" dirty="0" smtClean="0"/>
                  <a:t>è </a:t>
                </a:r>
                <a:r>
                  <a:rPr lang="it-IT" sz="2800" dirty="0"/>
                  <a:t>l'equazione di una </a:t>
                </a:r>
                <a:r>
                  <a:rPr lang="it-IT" sz="2800" b="1" dirty="0"/>
                  <a:t>PARABOLA</a:t>
                </a:r>
                <a:r>
                  <a:rPr lang="it-IT" sz="2800" dirty="0"/>
                  <a:t> avente l'</a:t>
                </a:r>
                <a:r>
                  <a:rPr lang="it-IT" sz="2800" b="1" dirty="0"/>
                  <a:t>ASSE</a:t>
                </a:r>
                <a:r>
                  <a:rPr lang="it-IT" sz="2800" dirty="0"/>
                  <a:t> </a:t>
                </a:r>
                <a:r>
                  <a:rPr lang="it-IT" sz="2800" dirty="0" smtClean="0"/>
                  <a:t>di </a:t>
                </a:r>
                <a:r>
                  <a:rPr lang="it-IT" sz="2800" dirty="0"/>
                  <a:t>SIMMETRIA </a:t>
                </a:r>
                <a:r>
                  <a:rPr lang="it-IT" sz="2800" b="1" dirty="0"/>
                  <a:t>PARALLELO </a:t>
                </a:r>
                <a:r>
                  <a:rPr lang="it-IT" sz="2800" b="1" dirty="0" smtClean="0"/>
                  <a:t>all</a:t>
                </a:r>
                <a:r>
                  <a:rPr lang="it-IT" sz="2800" dirty="0" smtClean="0"/>
                  <a:t>'</a:t>
                </a:r>
                <a:r>
                  <a:rPr lang="it-IT" sz="2800" b="1" dirty="0" smtClean="0"/>
                  <a:t>ASSE</a:t>
                </a:r>
                <a:r>
                  <a:rPr lang="it-IT" sz="2800" dirty="0" smtClean="0"/>
                  <a:t> delle </a:t>
                </a:r>
                <a:r>
                  <a:rPr lang="it-IT" sz="2800" b="1" dirty="0" smtClean="0"/>
                  <a:t>y</a:t>
                </a:r>
                <a:r>
                  <a:rPr lang="it-IT" sz="2800" dirty="0" smtClean="0"/>
                  <a:t> </a:t>
                </a:r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          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   www.matematicapovolta.it</a:t>
                </a:r>
              </a:p>
              <a:p>
                <a:r>
                  <a:rPr lang="en-US" sz="6000" b="1" dirty="0" smtClean="0"/>
                  <a:t>  </a:t>
                </a:r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85359"/>
                <a:ext cx="9144000" cy="7414594"/>
              </a:xfrm>
              <a:prstGeom prst="rect">
                <a:avLst/>
              </a:prstGeom>
              <a:blipFill rotWithShape="0">
                <a:blip r:embed="rId3"/>
                <a:stretch>
                  <a:fillRect l="-1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1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7665" y="5900442"/>
            <a:ext cx="513681" cy="524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7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2" y="-85358"/>
                <a:ext cx="9239535" cy="7755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</a:t>
                </a:r>
              </a:p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        </a:t>
                </a:r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4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4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4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it-IT" sz="3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3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it-IT" sz="3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-85358"/>
                <a:ext cx="9239535" cy="77553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65954" y="2804070"/>
            <a:ext cx="46891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Punti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intersezione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Parabola 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x</a:t>
            </a: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  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𝑟𝑒𝑡𝑡𝑎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𝑎𝑠𝑠𝑒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it-IT" dirty="0" smtClean="0"/>
                  <a:t>   </a:t>
                </a:r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blipFill rotWithShape="0">
                <a:blip r:embed="rId4"/>
                <a:stretch>
                  <a:fillRect r="-274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5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677332" y="2798944"/>
                <a:ext cx="4919305" cy="904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400" b="1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∓</m:t>
                          </m:r>
                          <m:rad>
                            <m:radPr>
                              <m:degHide m:val="on"/>
                              <m:ctrlPr>
                                <a:rPr lang="it-IT" sz="2400" b="1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  <m: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</m:t>
                                      </m:r>
                                      <m: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</m:t>
                                      </m:r>
                                    </m:e>
                                  </m:d>
                                  <m: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</m:e>
                                <m:sup>
                                  <m: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400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2" y="2798944"/>
                <a:ext cx="4919305" cy="9043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-531460" y="3794817"/>
                <a:ext cx="8292559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24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∓</m:t>
                          </m:r>
                          <m:rad>
                            <m:radPr>
                              <m:degHide m:val="on"/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rad>
                        </m:num>
                        <m:den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1460" y="3794817"/>
                <a:ext cx="8292559" cy="8679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775826" y="1831861"/>
                <a:ext cx="30524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it-IT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it-IT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it-IT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it-IT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it-IT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it-IT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it-IT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26" y="1831861"/>
                <a:ext cx="305243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320723" y="108108"/>
                <a:ext cx="4572000" cy="14283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esempio#1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3" y="108108"/>
                <a:ext cx="4572000" cy="1428340"/>
              </a:xfrm>
              <a:prstGeom prst="rect">
                <a:avLst/>
              </a:prstGeom>
              <a:blipFill rotWithShape="0">
                <a:blip r:embed="rId5"/>
                <a:stretch>
                  <a:fillRect l="-1200" t="-2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53"/>
          <p:cNvSpPr>
            <a:spLocks noChangeShapeType="1"/>
          </p:cNvSpPr>
          <p:nvPr/>
        </p:nvSpPr>
        <p:spPr bwMode="auto">
          <a:xfrm flipV="1">
            <a:off x="5236448" y="4055323"/>
            <a:ext cx="715213" cy="3469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5073209" y="4628660"/>
            <a:ext cx="1041690" cy="109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5988312" y="3483894"/>
                <a:ext cx="167167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0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it-IT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312" y="3483894"/>
                <a:ext cx="1671676" cy="6705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6114899" y="4581299"/>
                <a:ext cx="167167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2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it-IT" sz="2000" b="1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899" y="4581299"/>
                <a:ext cx="1671676" cy="6705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7797750" y="3669944"/>
                <a:ext cx="1019062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000" b="1" dirty="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750" y="3669944"/>
                <a:ext cx="1019062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7809203" y="4716528"/>
                <a:ext cx="1019062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2000" b="1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203" y="4716528"/>
                <a:ext cx="1019062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677332" y="4402240"/>
                <a:ext cx="2145396" cy="227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it-IT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it-IT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000" b="1" dirty="0" err="1" smtClean="0">
                    <a:solidFill>
                      <a:srgbClr val="FF0000"/>
                    </a:solidFill>
                  </a:rPr>
                  <a:t>Passa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per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it-IT" sz="20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it-IT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8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2" y="4402240"/>
                <a:ext cx="2145396" cy="2277547"/>
              </a:xfrm>
              <a:prstGeom prst="rect">
                <a:avLst/>
              </a:prstGeom>
              <a:blipFill rotWithShape="0">
                <a:blip r:embed="rId10"/>
                <a:stretch>
                  <a:fillRect l="-2841" r="-2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072521" y="1847371"/>
                <a:ext cx="3671198" cy="93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4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4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4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4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4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sz="24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(per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trovare</a:t>
                </a: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le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ascisse</a:t>
                </a: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dei</a:t>
                </a: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due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punti</a:t>
                </a:r>
                <a:endParaRPr lang="en-US" sz="12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Di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intersezione</a:t>
                </a: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con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asse</a:t>
                </a: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ascisse</a:t>
                </a: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)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</a:t>
                </a:r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21" y="1847371"/>
                <a:ext cx="3671198" cy="931665"/>
              </a:xfrm>
              <a:prstGeom prst="rect">
                <a:avLst/>
              </a:prstGeom>
              <a:blipFill rotWithShape="0">
                <a:blip r:embed="rId11"/>
                <a:stretch>
                  <a:fillRect l="-166" b="-26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1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" grpId="2"/>
      <p:bldP spid="7" grpId="0"/>
      <p:bldP spid="7" grpId="1"/>
      <p:bldP spid="8" grpId="0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17" name="Rectangle 17"/>
              <p:cNvSpPr>
                <a:spLocks noChangeArrowheads="1"/>
              </p:cNvSpPr>
              <p:nvPr/>
            </p:nvSpPr>
            <p:spPr bwMode="auto">
              <a:xfrm>
                <a:off x="229845" y="246081"/>
                <a:ext cx="6750502" cy="1428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a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esempio#1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</p:txBody>
          </p:sp>
        </mc:Choice>
        <mc:Fallback xmlns="">
          <p:sp>
            <p:nvSpPr>
              <p:cNvPr id="409617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845" y="246081"/>
                <a:ext cx="6750502" cy="1428340"/>
              </a:xfrm>
              <a:prstGeom prst="rect">
                <a:avLst/>
              </a:prstGeom>
              <a:blipFill rotWithShape="0">
                <a:blip r:embed="rId3"/>
                <a:stretch>
                  <a:fillRect l="-813" t="-17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0347" y="5938798"/>
            <a:ext cx="513681" cy="524093"/>
          </a:xfrm>
          <a:prstGeom prst="rect">
            <a:avLst/>
          </a:prstGeom>
          <a:noFill/>
        </p:spPr>
      </p:pic>
      <p:pic>
        <p:nvPicPr>
          <p:cNvPr id="25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4433" y="6462891"/>
            <a:ext cx="357874" cy="365128"/>
          </a:xfrm>
          <a:prstGeom prst="rect">
            <a:avLst/>
          </a:prstGeom>
          <a:noFill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66144"/>
            <a:ext cx="9144000" cy="5373584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0055"/>
              </p:ext>
            </p:extLst>
          </p:nvPr>
        </p:nvGraphicFramePr>
        <p:xfrm>
          <a:off x="7629099" y="456060"/>
          <a:ext cx="329423" cy="314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423"/>
              </a:tblGrid>
              <a:tr h="51766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87474">
                <a:tc>
                  <a:txBody>
                    <a:bodyPr/>
                    <a:lstStyle/>
                    <a:p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</a:tr>
              <a:tr h="362308">
                <a:tc>
                  <a:txBody>
                    <a:bodyPr/>
                    <a:lstStyle/>
                    <a:p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/>
                </a:tc>
              </a:tr>
              <a:tr h="387474">
                <a:tc>
                  <a:txBody>
                    <a:bodyPr/>
                    <a:lstStyle/>
                    <a:p>
                      <a:r>
                        <a:rPr lang="it-IT" dirty="0" smtClean="0"/>
                        <a:t>D</a:t>
                      </a:r>
                      <a:endParaRPr lang="it-IT" dirty="0"/>
                    </a:p>
                  </a:txBody>
                  <a:tcPr/>
                </a:tc>
              </a:tr>
              <a:tr h="362308"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/>
                </a:tc>
              </a:tr>
              <a:tr h="362308">
                <a:tc>
                  <a:txBody>
                    <a:bodyPr/>
                    <a:lstStyle/>
                    <a:p>
                      <a:r>
                        <a:rPr lang="it-IT" dirty="0" smtClean="0"/>
                        <a:t>B</a:t>
                      </a:r>
                      <a:endParaRPr lang="it-IT" dirty="0"/>
                    </a:p>
                  </a:txBody>
                  <a:tcPr/>
                </a:tc>
              </a:tr>
              <a:tr h="362308">
                <a:tc>
                  <a:txBody>
                    <a:bodyPr/>
                    <a:lstStyle/>
                    <a:p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</a:tr>
              <a:tr h="387474">
                <a:tc>
                  <a:txBody>
                    <a:bodyPr/>
                    <a:lstStyle/>
                    <a:p>
                      <a:r>
                        <a:rPr lang="it-IT" dirty="0" smtClean="0"/>
                        <a:t>G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="" xmlns:a16="http://schemas.microsoft.com/office/drawing/2014/main" id="{4D4A2D60-0253-43A6-B033-1297902C4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6578"/>
              </p:ext>
            </p:extLst>
          </p:nvPr>
        </p:nvGraphicFramePr>
        <p:xfrm>
          <a:off x="7958522" y="446394"/>
          <a:ext cx="1091821" cy="312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41">
                  <a:extLst>
                    <a:ext uri="{9D8B030D-6E8A-4147-A177-3AD203B41FA5}">
                      <a16:colId xmlns="" xmlns:a16="http://schemas.microsoft.com/office/drawing/2014/main" val="775740937"/>
                    </a:ext>
                  </a:extLst>
                </a:gridCol>
                <a:gridCol w="535180">
                  <a:extLst>
                    <a:ext uri="{9D8B030D-6E8A-4147-A177-3AD203B41FA5}">
                      <a16:colId xmlns="" xmlns:a16="http://schemas.microsoft.com/office/drawing/2014/main" val="3799724082"/>
                    </a:ext>
                  </a:extLst>
                </a:gridCol>
              </a:tblGrid>
              <a:tr h="549830">
                <a:tc>
                  <a:txBody>
                    <a:bodyPr/>
                    <a:lstStyle/>
                    <a:p>
                      <a:r>
                        <a:rPr lang="it-IT" sz="2800" dirty="0" smtClean="0"/>
                        <a:t>x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smtClean="0"/>
                        <a:t>y</a:t>
                      </a:r>
                      <a:endParaRPr lang="it-IT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5052003"/>
                  </a:ext>
                </a:extLst>
              </a:tr>
              <a:tr h="356834"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-1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0127551"/>
                  </a:ext>
                </a:extLst>
              </a:tr>
              <a:tr h="356834"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2550349"/>
                  </a:ext>
                </a:extLst>
              </a:tr>
              <a:tr h="356834"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004811"/>
                  </a:ext>
                </a:extLst>
              </a:tr>
              <a:tr h="356834"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9955265"/>
                  </a:ext>
                </a:extLst>
              </a:tr>
              <a:tr h="356834"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5877309"/>
                  </a:ext>
                </a:extLst>
              </a:tr>
              <a:tr h="384930">
                <a:tc>
                  <a:txBody>
                    <a:bodyPr/>
                    <a:lstStyle/>
                    <a:p>
                      <a:r>
                        <a:rPr lang="it-IT" dirty="0" smtClean="0"/>
                        <a:t>-1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6991781"/>
                  </a:ext>
                </a:extLst>
              </a:tr>
              <a:tr h="326582"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30792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3500665" y="6060680"/>
                <a:ext cx="7515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665" y="6060680"/>
                <a:ext cx="75155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2358393" y="4352936"/>
                <a:ext cx="7563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393" y="4352936"/>
                <a:ext cx="75636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4252217" y="4352936"/>
                <a:ext cx="7820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217" y="4352936"/>
                <a:ext cx="782009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/>
              <p:cNvSpPr/>
              <p:nvPr/>
            </p:nvSpPr>
            <p:spPr>
              <a:xfrm>
                <a:off x="3002110" y="5599015"/>
                <a:ext cx="6029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110" y="5599015"/>
                <a:ext cx="602986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/>
              <p:cNvSpPr/>
              <p:nvPr/>
            </p:nvSpPr>
            <p:spPr>
              <a:xfrm>
                <a:off x="3791408" y="5586948"/>
                <a:ext cx="6414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08" y="5586948"/>
                <a:ext cx="641458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/>
              <p:cNvSpPr/>
              <p:nvPr/>
            </p:nvSpPr>
            <p:spPr>
              <a:xfrm>
                <a:off x="4480159" y="3014412"/>
                <a:ext cx="7611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159" y="3014412"/>
                <a:ext cx="761170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105214" y="3014412"/>
                <a:ext cx="7483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14" y="3014412"/>
                <a:ext cx="748346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4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95534" y="100647"/>
            <a:ext cx="410881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Parabola : da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equazione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grafico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                              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esempio#1   </a:t>
            </a: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0347" y="5938798"/>
            <a:ext cx="513681" cy="524093"/>
          </a:xfrm>
          <a:prstGeom prst="rect">
            <a:avLst/>
          </a:prstGeom>
          <a:noFill/>
        </p:spPr>
      </p:pic>
      <p:pic>
        <p:nvPicPr>
          <p:cNvPr id="25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3364" y="100647"/>
            <a:ext cx="357874" cy="365128"/>
          </a:xfrm>
          <a:prstGeom prst="rect">
            <a:avLst/>
          </a:prstGeom>
          <a:noFill/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081465" y="100647"/>
            <a:ext cx="35092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www.matematicapovolta.it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0" y="-85359"/>
                <a:ext cx="9144000" cy="8030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it-IT" sz="2800" dirty="0" smtClean="0">
                    <a:solidFill>
                      <a:srgbClr val="FF0000"/>
                    </a:solidFill>
                  </a:rPr>
                  <a:t>y= </a:t>
                </a:r>
                <a:r>
                  <a:rPr lang="it-IT" sz="2800" dirty="0">
                    <a:solidFill>
                      <a:srgbClr val="FF0000"/>
                    </a:solidFill>
                  </a:rPr>
                  <a:t>ax</a:t>
                </a:r>
                <a:r>
                  <a:rPr lang="it-IT" sz="28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it-IT" sz="2800" dirty="0">
                    <a:solidFill>
                      <a:srgbClr val="FF0000"/>
                    </a:solidFill>
                  </a:rPr>
                  <a:t> + </a:t>
                </a:r>
                <a:r>
                  <a:rPr lang="it-IT" sz="2800" dirty="0" err="1">
                    <a:solidFill>
                      <a:srgbClr val="FF0000"/>
                    </a:solidFill>
                  </a:rPr>
                  <a:t>bx</a:t>
                </a:r>
                <a:r>
                  <a:rPr lang="it-IT" sz="2800" dirty="0">
                    <a:solidFill>
                      <a:srgbClr val="FF0000"/>
                    </a:solidFill>
                  </a:rPr>
                  <a:t> + </a:t>
                </a:r>
                <a:r>
                  <a:rPr lang="it-IT" sz="2800" dirty="0" smtClean="0">
                    <a:solidFill>
                      <a:srgbClr val="FF0000"/>
                    </a:solidFill>
                  </a:rPr>
                  <a:t>c</a:t>
                </a:r>
                <a:r>
                  <a:rPr lang="it-IT" sz="2800" dirty="0" smtClean="0"/>
                  <a:t> </a:t>
                </a:r>
              </a:p>
              <a:p>
                <a:r>
                  <a:rPr lang="it-IT" sz="2800" dirty="0" smtClean="0"/>
                  <a:t>è </a:t>
                </a:r>
                <a:r>
                  <a:rPr lang="it-IT" sz="2800" dirty="0"/>
                  <a:t>l'equazione di una </a:t>
                </a:r>
                <a:r>
                  <a:rPr lang="it-IT" sz="2800" b="1" dirty="0"/>
                  <a:t>PARABOLA</a:t>
                </a:r>
                <a:r>
                  <a:rPr lang="it-IT" sz="2800" dirty="0"/>
                  <a:t> avente l'</a:t>
                </a:r>
                <a:r>
                  <a:rPr lang="it-IT" sz="2800" b="1" dirty="0"/>
                  <a:t>ASSE</a:t>
                </a:r>
                <a:r>
                  <a:rPr lang="it-IT" sz="2800" dirty="0"/>
                  <a:t> </a:t>
                </a:r>
                <a:r>
                  <a:rPr lang="it-IT" sz="2800" dirty="0" smtClean="0"/>
                  <a:t>di </a:t>
                </a:r>
                <a:r>
                  <a:rPr lang="it-IT" sz="2800" dirty="0"/>
                  <a:t>SIMMETRIA </a:t>
                </a:r>
                <a:r>
                  <a:rPr lang="it-IT" sz="2800" b="1" dirty="0"/>
                  <a:t>PARALLELO all</a:t>
                </a:r>
                <a:r>
                  <a:rPr lang="it-IT" sz="2800" dirty="0"/>
                  <a:t>'</a:t>
                </a:r>
                <a:r>
                  <a:rPr lang="it-IT" sz="2800" b="1" dirty="0"/>
                  <a:t>ASSE</a:t>
                </a:r>
                <a:r>
                  <a:rPr lang="it-IT" sz="2800" dirty="0"/>
                  <a:t> delle </a:t>
                </a:r>
                <a:r>
                  <a:rPr lang="it-IT" sz="2800" b="1" dirty="0"/>
                  <a:t>y</a:t>
                </a:r>
                <a:r>
                  <a:rPr lang="it-IT" sz="2800" dirty="0"/>
                  <a:t> </a:t>
                </a:r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                                                          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                                                                  www.matematicapovolta.it</a:t>
                </a:r>
              </a:p>
              <a:p>
                <a:r>
                  <a:rPr lang="en-US" sz="6000" b="1" dirty="0" smtClean="0"/>
                  <a:t>  </a:t>
                </a:r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85359"/>
                <a:ext cx="9144000" cy="8030147"/>
              </a:xfrm>
              <a:prstGeom prst="rect">
                <a:avLst/>
              </a:prstGeom>
              <a:blipFill rotWithShape="0">
                <a:blip r:embed="rId3"/>
                <a:stretch>
                  <a:fillRect l="-1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1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7665" y="5900442"/>
            <a:ext cx="513681" cy="524093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443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6804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         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6000" b="1" dirty="0" smtClean="0"/>
                  <a:t>   </a:t>
                </a:r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68048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263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7802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6000" b="1" dirty="0" smtClean="0"/>
                  <a:t>   </a:t>
                </a:r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78022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693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7994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4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4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4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it-IT" sz="4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4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32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32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32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2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32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it-IT" sz="32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32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∙(−</m:t>
                              </m:r>
                              <m:r>
                                <a:rPr lang="it-IT" sz="32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32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6000" b="1" dirty="0" smtClean="0"/>
                  <a:t>   </a:t>
                </a:r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79945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10" name="Freccia a destra 9"/>
          <p:cNvSpPr/>
          <p:nvPr/>
        </p:nvSpPr>
        <p:spPr>
          <a:xfrm>
            <a:off x="4102710" y="2987356"/>
            <a:ext cx="5648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7982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3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3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it-IT" sz="3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3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it-IT" sz="36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36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36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40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40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4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4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6000" b="1" dirty="0" smtClean="0"/>
                  <a:t>   </a:t>
                </a:r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79828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12" name="Freccia a destra 11"/>
          <p:cNvSpPr/>
          <p:nvPr/>
        </p:nvSpPr>
        <p:spPr>
          <a:xfrm>
            <a:off x="5733596" y="3035710"/>
            <a:ext cx="5648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3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66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𝑷𝒆𝒓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𝒅𝒆𝒕𝒆𝒓𝒎𝒊𝒏𝒂𝒓𝒆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𝒐𝒓𝒅𝒊𝒏𝒂𝒕𝒂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𝒅𝒆𝒍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𝒑𝒖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ò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𝒄𝒂𝒍𝒄𝒐𝒍𝒂𝒓𝒆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endParaRPr lang="en-US" sz="16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6000" b="1" dirty="0" smtClean="0"/>
                  <a:t>   </a:t>
                </a:r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66143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625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7180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equazione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𝑷𝒆𝒓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𝒅𝒆𝒕𝒆𝒓𝒎𝒊𝒏𝒂𝒓𝒆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𝒐𝒓𝒅𝒊𝒏𝒂𝒕𝒂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𝒅𝒆𝒍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𝒑𝒖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ò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𝒄𝒂𝒍𝒄𝒐𝒍𝒂𝒓𝒆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endParaRPr lang="en-US" sz="16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·(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6000" b="1" dirty="0" smtClean="0"/>
                  <a:t>   </a:t>
                </a:r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71809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2" name="Freccia a destra 1"/>
          <p:cNvSpPr/>
          <p:nvPr/>
        </p:nvSpPr>
        <p:spPr>
          <a:xfrm>
            <a:off x="3603009" y="4899545"/>
            <a:ext cx="709684" cy="27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1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7766</TotalTime>
  <Words>526</Words>
  <Application>Microsoft Office PowerPoint</Application>
  <PresentationFormat>Presentazione su schermo (4:3)</PresentationFormat>
  <Paragraphs>464</Paragraphs>
  <Slides>23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Tahoma</vt:lpstr>
      <vt:lpstr>Times New Roman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Stanford Univesity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Claudio Marchesano</cp:lastModifiedBy>
  <cp:revision>529</cp:revision>
  <dcterms:created xsi:type="dcterms:W3CDTF">2004-09-29T20:13:20Z</dcterms:created>
  <dcterms:modified xsi:type="dcterms:W3CDTF">2020-11-23T09:35:39Z</dcterms:modified>
</cp:coreProperties>
</file>